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73" r:id="rId9"/>
    <p:sldId id="265" r:id="rId10"/>
    <p:sldId id="266" r:id="rId11"/>
    <p:sldId id="262" r:id="rId12"/>
    <p:sldId id="263" r:id="rId13"/>
    <p:sldId id="268" r:id="rId14"/>
    <p:sldId id="275" r:id="rId15"/>
    <p:sldId id="267" r:id="rId16"/>
    <p:sldId id="269" r:id="rId17"/>
    <p:sldId id="270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21ACC-F3CA-4DDF-9278-CC35023C4DFE}" v="2428" dt="2020-11-21T03:02:41.856"/>
    <p1510:client id="{5F52503C-2668-4D45-B510-A183704F44A3}" v="557" dt="2020-11-21T00:59:40.945"/>
    <p1510:client id="{9184495E-9C1D-4FED-9DF1-06912A4A12B1}" v="2890" dt="2020-11-22T07:43:58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debian@192.168.7.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tty.en.softonic.com/?ex=CORE-139.0" TargetMode="External"/><Relationship Id="rId2" Type="http://schemas.openxmlformats.org/officeDocument/2006/relationships/hyperlink" Target="https://panda-bg.com/datasheet/2134-091834-LCD-module-TC1602D-02WA0-16x2-ST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ttygen.com/psftp" TargetMode="External"/><Relationship Id="rId5" Type="http://schemas.openxmlformats.org/officeDocument/2006/relationships/hyperlink" Target="https://www.instructables.com/LCD-With-I2C/" TargetMode="External"/><Relationship Id="rId4" Type="http://schemas.openxmlformats.org/officeDocument/2006/relationships/hyperlink" Target="http://beaglebone.cameon.net/home/i2c-devic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Compile-a-C-Program-Using-the-GNU-Compiler-(GCC" TargetMode="External"/><Relationship Id="rId2" Type="http://schemas.openxmlformats.org/officeDocument/2006/relationships/hyperlink" Target="https://datko.net/2013/11/03/bbb_i2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9157" y="673100"/>
            <a:ext cx="10322717" cy="5549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dirty="0">
                <a:cs typeface="Calibri"/>
              </a:rPr>
              <a:t>Group 5-Third Individual Meeting </a:t>
            </a:r>
            <a:endParaRPr lang="en-US" sz="3000" b="1">
              <a:cs typeface="Calibri"/>
            </a:endParaRPr>
          </a:p>
          <a:p>
            <a:endParaRPr lang="en-US" sz="4000" dirty="0">
              <a:cs typeface="Calibri"/>
            </a:endParaRPr>
          </a:p>
          <a:p>
            <a:r>
              <a:rPr lang="en-US" sz="4000" b="1" dirty="0">
                <a:cs typeface="Calibri"/>
              </a:rPr>
              <a:t>INTERFACING LCD DISPLAY AND BEAGLEBONE BLACK</a:t>
            </a:r>
          </a:p>
          <a:p>
            <a:endParaRPr lang="en-US" sz="4000" dirty="0">
              <a:cs typeface="Calibri"/>
            </a:endParaRPr>
          </a:p>
          <a:p>
            <a:endParaRPr lang="en-US" sz="4000" dirty="0">
              <a:cs typeface="Calibri"/>
            </a:endParaRPr>
          </a:p>
          <a:p>
            <a:pPr algn="r"/>
            <a:r>
              <a:rPr lang="en-US" sz="3000" dirty="0">
                <a:cs typeface="Calibri"/>
              </a:rPr>
              <a:t>Professor: Mike </a:t>
            </a:r>
            <a:r>
              <a:rPr lang="en-US" sz="3000" dirty="0" err="1">
                <a:cs typeface="Calibri"/>
              </a:rPr>
              <a:t>Aleshams</a:t>
            </a:r>
            <a:endParaRPr lang="en-US" sz="3000" dirty="0">
              <a:cs typeface="Calibri"/>
            </a:endParaRPr>
          </a:p>
          <a:p>
            <a:pPr algn="r"/>
            <a:r>
              <a:rPr lang="en-US" sz="3000" dirty="0">
                <a:cs typeface="Calibri"/>
              </a:rPr>
              <a:t>Presenter: Soumya </a:t>
            </a:r>
            <a:r>
              <a:rPr lang="en-US" sz="3000" dirty="0" err="1">
                <a:cs typeface="Calibri"/>
              </a:rPr>
              <a:t>Thazhathu</a:t>
            </a:r>
            <a:r>
              <a:rPr lang="en-US" sz="3000" dirty="0">
                <a:cs typeface="Calibri"/>
              </a:rPr>
              <a:t> </a:t>
            </a:r>
            <a:r>
              <a:rPr lang="en-US" sz="3000" dirty="0" err="1">
                <a:cs typeface="Calibri"/>
              </a:rPr>
              <a:t>Panchickal</a:t>
            </a:r>
            <a:endParaRPr lang="en-US" sz="3000" dirty="0">
              <a:cs typeface="Calibri"/>
            </a:endParaRPr>
          </a:p>
          <a:p>
            <a:pPr algn="r"/>
            <a:r>
              <a:rPr lang="en-US" sz="3000" dirty="0">
                <a:cs typeface="Calibri"/>
              </a:rPr>
              <a:t>(C0753009)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5D52DFD-0858-491C-BF92-087244452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9" r="-1" b="14614"/>
          <a:stretch/>
        </p:blipFill>
        <p:spPr>
          <a:xfrm>
            <a:off x="6588919" y="1191787"/>
            <a:ext cx="5201506" cy="4888554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3787CB5-83EA-4BBB-8879-59C2D57BD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r="1785" b="-2"/>
          <a:stretch/>
        </p:blipFill>
        <p:spPr>
          <a:xfrm>
            <a:off x="373247" y="2025224"/>
            <a:ext cx="6102133" cy="3793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25E33-3E42-462E-9EE9-CA41E00D3455}"/>
              </a:ext>
            </a:extLst>
          </p:cNvPr>
          <p:cNvSpPr txBox="1"/>
          <p:nvPr/>
        </p:nvSpPr>
        <p:spPr>
          <a:xfrm>
            <a:off x="1492435" y="350818"/>
            <a:ext cx="6304540" cy="16679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LCD AND BEAGLEBONE BLACK CONNECTIONS</a:t>
            </a:r>
            <a:endParaRPr lang="en-US" sz="3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12C72-DE18-41D5-AA57-F12C7F5CB0AB}"/>
              </a:ext>
            </a:extLst>
          </p:cNvPr>
          <p:cNvSpPr txBox="1"/>
          <p:nvPr/>
        </p:nvSpPr>
        <p:spPr>
          <a:xfrm>
            <a:off x="673749" y="4610244"/>
            <a:ext cx="3649703" cy="17145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latin typeface="+mj-lt"/>
              <a:ea typeface="+mj-ea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BA6B6-FF99-43A3-96D0-8927AEE82FBB}"/>
              </a:ext>
            </a:extLst>
          </p:cNvPr>
          <p:cNvSpPr txBox="1"/>
          <p:nvPr/>
        </p:nvSpPr>
        <p:spPr>
          <a:xfrm>
            <a:off x="1928209" y="4228780"/>
            <a:ext cx="7065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51164-9BDF-4A42-B685-9103F92D9A48}"/>
              </a:ext>
            </a:extLst>
          </p:cNvPr>
          <p:cNvSpPr txBox="1"/>
          <p:nvPr/>
        </p:nvSpPr>
        <p:spPr>
          <a:xfrm>
            <a:off x="7419834" y="2154073"/>
            <a:ext cx="4062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35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5FF90-7661-4730-AA27-42A87448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18" y="376546"/>
            <a:ext cx="5405435" cy="3776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000">
                <a:cs typeface="Calibri"/>
              </a:rPr>
              <a:t>PuTTy</a:t>
            </a:r>
            <a:endParaRPr lang="en-US" sz="3000" dirty="0">
              <a:cs typeface="Calibri"/>
            </a:endParaRPr>
          </a:p>
          <a:p>
            <a:pPr marL="514350" indent="-514350"/>
            <a:r>
              <a:rPr lang="en-US" sz="2400">
                <a:ea typeface="+mn-lt"/>
                <a:cs typeface="+mn-lt"/>
              </a:rPr>
              <a:t>PuTTY is a free and open-source software for Windows devices that gives users the option to transfer data securely and safely</a:t>
            </a:r>
          </a:p>
          <a:p>
            <a:pPr marL="514350" indent="-514350"/>
            <a:r>
              <a:rPr lang="en-US" sz="2400">
                <a:ea typeface="+mn-lt"/>
                <a:cs typeface="+mn-lt"/>
              </a:rPr>
              <a:t> SCP, SSH, SFTP, and Rlogin  are the protocols used to encrypt data and protect it from unauthorized use.</a:t>
            </a:r>
          </a:p>
          <a:p>
            <a:pPr marL="514350" indent="-514350"/>
            <a:r>
              <a:rPr lang="en-US" sz="2400">
                <a:ea typeface="+mn-lt"/>
                <a:cs typeface="+mn-lt"/>
              </a:rPr>
              <a:t>This software allows users to connect to switches, routers, mainframes, and servers via SSH and serial clients.</a:t>
            </a:r>
          </a:p>
          <a:p>
            <a:pPr marL="514350" indent="-514350"/>
            <a:r>
              <a:rPr lang="en-US" sz="2400">
                <a:cs typeface="Calibri"/>
              </a:rPr>
              <a:t>In order to use </a:t>
            </a:r>
            <a:r>
              <a:rPr lang="en-US" sz="2400" err="1">
                <a:cs typeface="Calibri"/>
              </a:rPr>
              <a:t>beaglebone</a:t>
            </a:r>
            <a:r>
              <a:rPr lang="en-US" sz="2400">
                <a:cs typeface="Calibri"/>
              </a:rPr>
              <a:t>, first we need to log in to it. Open putty and enter the </a:t>
            </a:r>
            <a:r>
              <a:rPr lang="en-US" sz="2400" err="1">
                <a:cs typeface="Calibri"/>
              </a:rPr>
              <a:t>ip</a:t>
            </a:r>
            <a:r>
              <a:rPr lang="en-US" sz="2400" dirty="0">
                <a:cs typeface="Calibri"/>
              </a:rPr>
              <a:t> </a:t>
            </a:r>
            <a:r>
              <a:rPr lang="en-US" sz="2400">
                <a:cs typeface="Calibri"/>
              </a:rPr>
              <a:t>address of </a:t>
            </a:r>
            <a:r>
              <a:rPr lang="en-US" sz="2400" err="1">
                <a:cs typeface="Calibri"/>
              </a:rPr>
              <a:t>beaglebone</a:t>
            </a:r>
            <a:r>
              <a:rPr lang="en-US" sz="2400" dirty="0">
                <a:cs typeface="Calibri"/>
              </a:rPr>
              <a:t> </a:t>
            </a:r>
            <a:r>
              <a:rPr lang="en-US" sz="2400">
                <a:cs typeface="Calibri"/>
              </a:rPr>
              <a:t>black.</a:t>
            </a:r>
            <a:endParaRPr lang="en-US" sz="2400" dirty="0">
              <a:cs typeface="Calibri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C82A3C3-D56E-4AC3-A528-C3971A98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" r="1498" b="1"/>
          <a:stretch/>
        </p:blipFill>
        <p:spPr>
          <a:xfrm>
            <a:off x="6250020" y="566928"/>
            <a:ext cx="5442965" cy="52861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331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8F27-F54D-41ED-BA95-070E4A8C3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2" y="825501"/>
            <a:ext cx="10479882" cy="5351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cs typeface="Calibri" panose="020F0502020204030204"/>
              </a:rPr>
              <a:t>PSFTP</a:t>
            </a:r>
          </a:p>
          <a:p>
            <a:pPr marL="514350" indent="-514350"/>
            <a:r>
              <a:rPr lang="en-US" sz="2600">
                <a:ea typeface="+mn-lt"/>
                <a:cs typeface="+mn-lt"/>
              </a:rPr>
              <a:t>PSFTP is the Secure File Transfer Protocol (SFTP) client of PuTTY </a:t>
            </a:r>
          </a:p>
          <a:p>
            <a:pPr marL="514350" indent="-514350"/>
            <a:r>
              <a:rPr lang="en-US" sz="2600">
                <a:cs typeface="Calibri" panose="020F0502020204030204"/>
              </a:rPr>
              <a:t>PSFTP in windows is similar to SFTP in </a:t>
            </a:r>
            <a:r>
              <a:rPr lang="en-US" sz="2600" err="1">
                <a:cs typeface="Calibri" panose="020F0502020204030204"/>
              </a:rPr>
              <a:t>linux</a:t>
            </a:r>
            <a:endParaRPr lang="en-US" sz="2600">
              <a:cs typeface="Calibri" panose="020F0502020204030204"/>
            </a:endParaRPr>
          </a:p>
          <a:p>
            <a:pPr marL="514350" indent="-514350"/>
            <a:r>
              <a:rPr lang="en-US" sz="2600">
                <a:cs typeface="Calibri" panose="020F0502020204030204"/>
              </a:rPr>
              <a:t>PSFTP is used in the following ways: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 panose="020F0502020204030204"/>
              </a:rPr>
              <a:t>Download the psftp.exe file and open the command prompt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 panose="020F0502020204030204"/>
              </a:rPr>
              <a:t>Use the </a:t>
            </a:r>
            <a:r>
              <a:rPr lang="en-US" sz="2600" err="1">
                <a:cs typeface="Calibri" panose="020F0502020204030204"/>
              </a:rPr>
              <a:t>psftp</a:t>
            </a:r>
            <a:r>
              <a:rPr lang="en-US" sz="2600" dirty="0">
                <a:cs typeface="Calibri" panose="020F0502020204030204"/>
              </a:rPr>
              <a:t> </a:t>
            </a:r>
            <a:r>
              <a:rPr lang="en-US" sz="2600" dirty="0">
                <a:cs typeface="Calibri" panose="020F0502020204030204"/>
                <a:hlinkClick r:id="rId2"/>
              </a:rPr>
              <a:t>debian@192.168.7.2</a:t>
            </a:r>
            <a:r>
              <a:rPr lang="en-US" sz="2600">
                <a:cs typeface="Calibri" panose="020F0502020204030204"/>
              </a:rPr>
              <a:t>  and then type the default </a:t>
            </a:r>
            <a:r>
              <a:rPr lang="en-US" sz="2600" err="1">
                <a:cs typeface="Calibri" panose="020F0502020204030204"/>
              </a:rPr>
              <a:t>debian</a:t>
            </a:r>
            <a:r>
              <a:rPr lang="en-US" sz="2600" dirty="0">
                <a:cs typeface="Calibri" panose="020F0502020204030204"/>
              </a:rPr>
              <a:t> </a:t>
            </a:r>
            <a:r>
              <a:rPr lang="en-US" sz="2600">
                <a:cs typeface="Calibri" panose="020F0502020204030204"/>
              </a:rPr>
              <a:t>password: </a:t>
            </a:r>
            <a:r>
              <a:rPr lang="en-US" sz="2600" err="1">
                <a:cs typeface="Calibri" panose="020F0502020204030204"/>
              </a:rPr>
              <a:t>temppwd</a:t>
            </a:r>
            <a:endParaRPr lang="en-US" sz="2600" dirty="0"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sz="2600">
                <a:cs typeface="Calibri" panose="020F0502020204030204"/>
              </a:rPr>
              <a:t>Now go to PuTTY and login to </a:t>
            </a:r>
            <a:r>
              <a:rPr lang="en-US" sz="2600" err="1">
                <a:cs typeface="Calibri" panose="020F0502020204030204"/>
              </a:rPr>
              <a:t>beaglebone</a:t>
            </a:r>
            <a:r>
              <a:rPr lang="en-US" sz="2600">
                <a:cs typeface="Calibri" panose="020F0502020204030204"/>
              </a:rPr>
              <a:t> black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 panose="020F0502020204030204"/>
              </a:rPr>
              <a:t>Type the ls command and see the files inside </a:t>
            </a:r>
            <a:r>
              <a:rPr lang="en-US" sz="2600" err="1">
                <a:cs typeface="Calibri" panose="020F0502020204030204"/>
              </a:rPr>
              <a:t>beaglebone</a:t>
            </a:r>
            <a:r>
              <a:rPr lang="en-US" sz="2600">
                <a:cs typeface="Calibri" panose="020F0502020204030204"/>
              </a:rPr>
              <a:t> black</a:t>
            </a:r>
          </a:p>
          <a:p>
            <a:pPr marL="0" indent="0">
              <a:buNone/>
            </a:pPr>
            <a:endParaRPr lang="en-US" sz="2600">
              <a:cs typeface="Calibri" panose="020F0502020204030204"/>
            </a:endParaRPr>
          </a:p>
          <a:p>
            <a:pPr marL="514350" indent="-514350">
              <a:buAutoNum type="romanLcPeriod"/>
            </a:pPr>
            <a:endParaRPr lang="en-US" sz="2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72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CBDE-FFF6-4063-9CFA-4054D331F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059" y="2144840"/>
            <a:ext cx="3351182" cy="36393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/>
              </a:rPr>
              <a:t>When you find the list of files in </a:t>
            </a:r>
            <a:r>
              <a:rPr lang="en-US" sz="2400" err="1">
                <a:cs typeface="Calibri" panose="020F0502020204030204"/>
              </a:rPr>
              <a:t>beaglebone</a:t>
            </a:r>
            <a:r>
              <a:rPr lang="en-US" sz="2400" dirty="0">
                <a:cs typeface="Calibri" panose="020F0502020204030204"/>
              </a:rPr>
              <a:t> black </a:t>
            </a:r>
            <a:r>
              <a:rPr lang="en-US" sz="2400">
                <a:cs typeface="Calibri" panose="020F0502020204030204"/>
              </a:rPr>
              <a:t>which has the lcd file</a:t>
            </a:r>
          </a:p>
          <a:p>
            <a:r>
              <a:rPr lang="en-US" sz="2400">
                <a:cs typeface="Calibri" panose="020F0502020204030204"/>
              </a:rPr>
              <a:t>Go back to the command prompt</a:t>
            </a:r>
          </a:p>
          <a:p>
            <a:r>
              <a:rPr lang="en-US" sz="2400">
                <a:cs typeface="Calibri" panose="020F0502020204030204"/>
              </a:rPr>
              <a:t>Use 'put' command: put "filename"</a:t>
            </a:r>
          </a:p>
          <a:p>
            <a:r>
              <a:rPr lang="en-US" sz="2400">
                <a:cs typeface="Calibri" panose="020F0502020204030204"/>
              </a:rPr>
              <a:t>Here you are uploading the file in psftp.exe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B1429D0D-20AD-4F01-8D34-31F1F4777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4"/>
          <a:stretch/>
        </p:blipFill>
        <p:spPr>
          <a:xfrm>
            <a:off x="4791076" y="348633"/>
            <a:ext cx="7276336" cy="6019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5E1864-57AE-4962-93F4-23E587781F7B}"/>
              </a:ext>
            </a:extLst>
          </p:cNvPr>
          <p:cNvSpPr txBox="1"/>
          <p:nvPr/>
        </p:nvSpPr>
        <p:spPr>
          <a:xfrm>
            <a:off x="973931" y="807243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cs typeface="Calibri"/>
              </a:rPr>
              <a:t>Contd.....</a:t>
            </a:r>
          </a:p>
        </p:txBody>
      </p:sp>
    </p:spTree>
    <p:extLst>
      <p:ext uri="{BB962C8B-B14F-4D97-AF65-F5344CB8AC3E}">
        <p14:creationId xmlns:p14="http://schemas.microsoft.com/office/powerpoint/2010/main" val="381495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244DB45-A783-4D19-9B32-1A7D9091D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267" y="873522"/>
            <a:ext cx="8832058" cy="51601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314E37-24CB-43FC-B895-5070B7A08A79}"/>
              </a:ext>
            </a:extLst>
          </p:cNvPr>
          <p:cNvSpPr txBox="1"/>
          <p:nvPr/>
        </p:nvSpPr>
        <p:spPr>
          <a:xfrm>
            <a:off x="259556" y="1271586"/>
            <a:ext cx="3028948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NANO is a text editor for command line interface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GCC is a standard compiler supporting many programming languages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The command used is gcc program name.c -o filename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gcc -o writes the build output to an output file.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67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412B-5094-4A21-859C-A111A230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6" y="492125"/>
            <a:ext cx="4152774" cy="4303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F98B37C-3317-4554-A6A9-B7890F34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68" y="1395664"/>
            <a:ext cx="8672512" cy="4221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AD32A-AC57-490F-B604-843ACC310986}"/>
              </a:ext>
            </a:extLst>
          </p:cNvPr>
          <p:cNvSpPr txBox="1"/>
          <p:nvPr/>
        </p:nvSpPr>
        <p:spPr>
          <a:xfrm>
            <a:off x="1366837" y="497681"/>
            <a:ext cx="2743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>
                <a:cs typeface="Calibri"/>
              </a:rPr>
              <a:t>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5F136-4890-4143-9D5E-710767A379BA}"/>
              </a:ext>
            </a:extLst>
          </p:cNvPr>
          <p:cNvSpPr txBox="1"/>
          <p:nvPr/>
        </p:nvSpPr>
        <p:spPr>
          <a:xfrm>
            <a:off x="378619" y="1319212"/>
            <a:ext cx="345757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Stdio.h is used for defining variables and to perform input-output operations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Stdlib.h defines variable types and performs general function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Unistd.h is used for function like usleep()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Linux/i2c-dev.h for interfacing i2c devices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Fnctl.h for file operations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Ioctl.h is used to set the configuration of device</a:t>
            </a:r>
          </a:p>
        </p:txBody>
      </p:sp>
    </p:spTree>
    <p:extLst>
      <p:ext uri="{BB962C8B-B14F-4D97-AF65-F5344CB8AC3E}">
        <p14:creationId xmlns:p14="http://schemas.microsoft.com/office/powerpoint/2010/main" val="32159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CA4346-DE64-4489-A8F7-9AE566A51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3" y="786606"/>
            <a:ext cx="7191375" cy="54411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A8852-34AE-44CE-9604-214724CDC046}"/>
              </a:ext>
            </a:extLst>
          </p:cNvPr>
          <p:cNvSpPr txBox="1"/>
          <p:nvPr/>
        </p:nvSpPr>
        <p:spPr>
          <a:xfrm>
            <a:off x="7891462" y="783431"/>
            <a:ext cx="3957636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I2c start() starts the i2c communication which opens the bus in read,write mode to communicate with the devices</a:t>
            </a:r>
            <a:endParaRPr lang="en-US" sz="2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The value must be greater than zero in order to open the i2c bus</a:t>
            </a:r>
            <a:endParaRPr lang="en-US" sz="2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Ioctl is for system call which should be greater than zero, so as to set the i2c address to communicate</a:t>
            </a:r>
            <a:endParaRPr lang="en-US" sz="2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73075-6029-4044-A8AD-E0E8BAF27BFB}"/>
              </a:ext>
            </a:extLst>
          </p:cNvPr>
          <p:cNvSpPr txBox="1"/>
          <p:nvPr/>
        </p:nvSpPr>
        <p:spPr>
          <a:xfrm>
            <a:off x="2235200" y="34290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cs typeface="Calibri"/>
              </a:rPr>
              <a:t>I2c function</a:t>
            </a:r>
          </a:p>
        </p:txBody>
      </p:sp>
    </p:spTree>
    <p:extLst>
      <p:ext uri="{BB962C8B-B14F-4D97-AF65-F5344CB8AC3E}">
        <p14:creationId xmlns:p14="http://schemas.microsoft.com/office/powerpoint/2010/main" val="191793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4A65AC-80D7-4098-AE11-95ECD6DF2C76}"/>
              </a:ext>
            </a:extLst>
          </p:cNvPr>
          <p:cNvSpPr txBox="1"/>
          <p:nvPr/>
        </p:nvSpPr>
        <p:spPr>
          <a:xfrm>
            <a:off x="7861300" y="1257300"/>
            <a:ext cx="386080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This is the main function that calls other functions </a:t>
            </a: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I2c communication is established first</a:t>
            </a: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Then lcd is initialized</a:t>
            </a: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Print the particular message according to the line mentioned using go_to function</a:t>
            </a:r>
          </a:p>
          <a:p>
            <a:pPr marL="285750" indent="-285750">
              <a:buFont typeface="Arial"/>
              <a:buChar char="•"/>
            </a:pPr>
            <a:r>
              <a:rPr lang="en-US" sz="2600">
                <a:cs typeface="Calibri"/>
              </a:rPr>
              <a:t>I2c communication is finally closed </a:t>
            </a:r>
          </a:p>
        </p:txBody>
      </p:sp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4CFD69-D294-46EF-981E-B8CF8E0D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95" y="1025525"/>
            <a:ext cx="7169610" cy="50117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5F210E-94EB-4D4D-AAAA-F82381D374DF}"/>
              </a:ext>
            </a:extLst>
          </p:cNvPr>
          <p:cNvSpPr txBox="1"/>
          <p:nvPr/>
        </p:nvSpPr>
        <p:spPr>
          <a:xfrm>
            <a:off x="1066800" y="40640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cs typeface="Calibri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229211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D0D7C38B-D0CB-40BB-BB22-AD3C94CC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2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766A-4948-4FBF-9F01-31C04971C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16" y="2299973"/>
            <a:ext cx="4618421" cy="373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>
                <a:cs typeface="Calibri"/>
              </a:rPr>
              <a:t>CONCLUSION</a:t>
            </a:r>
            <a:endParaRPr lang="en-US" sz="3000" dirty="0">
              <a:cs typeface="Calibri"/>
            </a:endParaRPr>
          </a:p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2600">
                <a:cs typeface="Calibri"/>
              </a:rPr>
              <a:t>INTERFACING 16*2 LCD DISPLAY WITH BEAGLEBONE BLACK USING I2C PROTOCOL IS SUCCESSFULLY COMPLETED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963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2DF1-9048-42E1-A5CE-B0B1BA974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18" y="784224"/>
            <a:ext cx="11239500" cy="60237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000">
                <a:cs typeface="Calibri" panose="020F0502020204030204"/>
              </a:rPr>
              <a:t>REFERENCES</a:t>
            </a:r>
            <a:endParaRPr lang="en-US" sz="3000" dirty="0">
              <a:cs typeface="Calibri" panose="020F0502020204030204"/>
            </a:endParaRPr>
          </a:p>
          <a:p>
            <a:pPr marL="342900" indent="-342900"/>
            <a:r>
              <a:rPr lang="en-US">
                <a:ea typeface="+mn-lt"/>
                <a:cs typeface="+mn-lt"/>
              </a:rPr>
              <a:t>LCD module user manual(n.d). Retrieved november 20,2020 from </a:t>
            </a:r>
            <a:r>
              <a:rPr lang="en-US" dirty="0">
                <a:ea typeface="+mn-lt"/>
                <a:cs typeface="+mn-lt"/>
                <a:hlinkClick r:id="rId2"/>
              </a:rPr>
              <a:t>https://panda-bg.com/datasheet/2134-091834-LCD-module-TC1602D-02WA0-16x2-STN.pdf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>
                <a:ea typeface="+mn-lt"/>
                <a:cs typeface="+mn-lt"/>
              </a:rPr>
              <a:t>Putty(n.d). Putty. Retrieved november 20,2020 from </a:t>
            </a:r>
            <a:r>
              <a:rPr lang="en-US" dirty="0">
                <a:ea typeface="+mn-lt"/>
                <a:cs typeface="+mn-lt"/>
                <a:hlinkClick r:id="rId3"/>
              </a:rPr>
              <a:t>https://putty.en.softonic.com/?ex=CORE-139.0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>
                <a:ea typeface="+mn-lt"/>
                <a:cs typeface="+mn-lt"/>
              </a:rPr>
              <a:t>Beaglebone(n.d). Enable the i2c devices on beaglebone black. Retrieved november </a:t>
            </a:r>
            <a:r>
              <a:rPr lang="en-US" dirty="0">
                <a:ea typeface="+mn-lt"/>
                <a:cs typeface="+mn-lt"/>
              </a:rPr>
              <a:t>20,2020 from </a:t>
            </a:r>
            <a:r>
              <a:rPr lang="en-US" dirty="0">
                <a:ea typeface="+mn-lt"/>
                <a:cs typeface="+mn-lt"/>
                <a:hlinkClick r:id="rId4"/>
              </a:rPr>
              <a:t>http://beaglebone.cameon.net/home/i2c-devices</a:t>
            </a:r>
            <a:endParaRPr lang="en-US" dirty="0">
              <a:cs typeface="Calibri" panose="020F0502020204030204"/>
            </a:endParaRPr>
          </a:p>
          <a:p>
            <a:r>
              <a:rPr lang="en-US"/>
              <a:t>Instructables(n.d). Use 16x2 LCD With I2C. Retrieved november 19,2020 </a:t>
            </a:r>
            <a:r>
              <a:rPr lang="en-US" dirty="0"/>
              <a:t>from </a:t>
            </a:r>
            <a:r>
              <a:rPr lang="en-US" dirty="0">
                <a:hlinkClick r:id="rId5"/>
              </a:rPr>
              <a:t>https</a:t>
            </a:r>
            <a:r>
              <a:rPr lang="en-US" dirty="0">
                <a:ea typeface="+mn-lt"/>
                <a:cs typeface="+mn-lt"/>
                <a:hlinkClick r:id="rId5"/>
              </a:rPr>
              <a:t>://www.instructables.com/LCD-With-I2C/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Puttygen(n.d). Psftp. Retrieved november 10,2020 from </a:t>
            </a:r>
            <a:r>
              <a:rPr lang="en-US" dirty="0">
                <a:ea typeface="+mn-lt"/>
                <a:cs typeface="+mn-lt"/>
                <a:hlinkClick r:id="rId6"/>
              </a:rPr>
              <a:t>https://www.puttygen.com/psftp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342900" indent="-342900"/>
            <a:endParaRPr lang="en-US" dirty="0">
              <a:cs typeface="Calibri" panose="020F0502020204030204"/>
            </a:endParaRPr>
          </a:p>
          <a:p>
            <a:pPr marL="342900" indent="-342900"/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438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E872-AF2B-4DBD-A0E3-C00A5D51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261" y="754241"/>
            <a:ext cx="5246553" cy="60997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b="1">
                <a:solidFill>
                  <a:srgbClr val="000000"/>
                </a:solidFill>
                <a:cs typeface="Calibri" panose="020F0502020204030204"/>
              </a:rPr>
              <a:t>CONTENTS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solidFill>
                  <a:srgbClr val="000000"/>
                </a:solidFill>
                <a:cs typeface="Calibri" panose="020F0502020204030204"/>
              </a:rPr>
              <a:t> </a:t>
            </a: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Block diagram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Hardware and software used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Interfacing lcd and </a:t>
            </a:r>
            <a:r>
              <a:rPr lang="en-US" sz="2600" err="1">
                <a:solidFill>
                  <a:srgbClr val="000000"/>
                </a:solidFill>
                <a:cs typeface="Calibri" panose="020F0502020204030204"/>
              </a:rPr>
              <a:t>Beaglebone</a:t>
            </a:r>
            <a:r>
              <a:rPr lang="en-US" sz="2600" dirty="0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black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Schematic capture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Connection details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Coding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Conclusion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 References</a:t>
            </a: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2600" dirty="0">
              <a:solidFill>
                <a:srgbClr val="000000"/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400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2777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AEB3-CA74-41E4-A6C3-AF2F60456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635001"/>
            <a:ext cx="10729912" cy="5541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CONTD...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Datko.J(2013, November 03). Beaglebone black i2c reference. Retrieved november </a:t>
            </a:r>
            <a:r>
              <a:rPr lang="en-US" dirty="0">
                <a:ea typeface="+mn-lt"/>
                <a:cs typeface="+mn-lt"/>
              </a:rPr>
              <a:t>19,2020 from </a:t>
            </a:r>
            <a:r>
              <a:rPr lang="en-US" dirty="0">
                <a:ea typeface="+mn-lt"/>
                <a:cs typeface="+mn-lt"/>
                <a:hlinkClick r:id="rId2"/>
              </a:rPr>
              <a:t>https://datko.net/2013/11/03/bbb_i2c/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Wikihow(n.d). Compile a c program using GCC. Retrieved november 20,2020 from </a:t>
            </a:r>
            <a:r>
              <a:rPr lang="en-US" dirty="0">
                <a:ea typeface="+mn-lt"/>
                <a:cs typeface="+mn-lt"/>
                <a:hlinkClick r:id="rId3"/>
              </a:rPr>
              <a:t>https://www.wikihow.com/Compile-a-C-Program-Using-the-GNU-Compiler-(GCC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Man7(n.d). Linux manual page. Retrieved november 21,2020 from </a:t>
            </a:r>
            <a:r>
              <a:rPr lang="en-US" dirty="0">
                <a:ea typeface="+mn-lt"/>
                <a:cs typeface="+mn-lt"/>
              </a:rPr>
              <a:t>https://www.man7.org/linux/man-pages/man0/unistd.h.0p.html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23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87B1F87-3CF3-4CB2-9F2B-885A8B5AC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07"/>
          <a:stretch/>
        </p:blipFill>
        <p:spPr>
          <a:xfrm>
            <a:off x="500002" y="644882"/>
            <a:ext cx="7937127" cy="5308394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765C9-2E56-4F9F-B0E3-1574CBD1C06F}"/>
              </a:ext>
            </a:extLst>
          </p:cNvPr>
          <p:cNvSpPr txBox="1"/>
          <p:nvPr/>
        </p:nvSpPr>
        <p:spPr>
          <a:xfrm>
            <a:off x="9046369" y="2224087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326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9C1E-6A6E-486B-888F-6DBD33FB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1033273"/>
            <a:ext cx="9367204" cy="5184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 dirty="0">
                <a:cs typeface="Calibri" panose="020F0502020204030204"/>
              </a:rPr>
              <a:t>HARDWARE AND SOFTWARE USED FOR INTERFACING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Beaglebone</a:t>
            </a:r>
            <a:r>
              <a:rPr lang="en-US" dirty="0">
                <a:cs typeface="Calibri" panose="020F0502020204030204"/>
              </a:rPr>
              <a:t> black</a:t>
            </a:r>
          </a:p>
          <a:p>
            <a:r>
              <a:rPr lang="en-US">
                <a:ea typeface="+mn-lt"/>
                <a:cs typeface="+mn-lt"/>
              </a:rPr>
              <a:t>LCD Display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Connecting wires</a:t>
            </a:r>
          </a:p>
          <a:p>
            <a:r>
              <a:rPr lang="en-US" dirty="0">
                <a:cs typeface="Calibri" panose="020F0502020204030204"/>
              </a:rPr>
              <a:t>Putty</a:t>
            </a:r>
          </a:p>
          <a:p>
            <a:r>
              <a:rPr lang="en-US" dirty="0">
                <a:cs typeface="Calibri" panose="020F0502020204030204"/>
              </a:rPr>
              <a:t>PSFTP</a:t>
            </a:r>
          </a:p>
          <a:p>
            <a:r>
              <a:rPr lang="en-US" dirty="0">
                <a:cs typeface="Calibri" panose="020F0502020204030204"/>
              </a:rPr>
              <a:t>Nano editor</a:t>
            </a:r>
          </a:p>
          <a:p>
            <a:r>
              <a:rPr lang="en-US" dirty="0">
                <a:cs typeface="Calibri" panose="020F0502020204030204"/>
              </a:rPr>
              <a:t>GCC compiler</a:t>
            </a: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24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57F72BCA-EE24-40BE-9ECA-E10C9BA55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F1F2967D-8EC2-427A-9348-513D0FD8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8" b="11075"/>
          <a:stretch/>
        </p:blipFill>
        <p:spPr>
          <a:xfrm>
            <a:off x="171450" y="245460"/>
            <a:ext cx="5752528" cy="589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E806-9903-472B-B3AD-C220FCAB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205" y="450057"/>
            <a:ext cx="5143499" cy="5383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cs typeface="Calibri"/>
              </a:rPr>
              <a:t>BEAGLEBONE BLACK</a:t>
            </a:r>
          </a:p>
          <a:p>
            <a:r>
              <a:rPr lang="en-US" sz="2600">
                <a:cs typeface="Calibri"/>
              </a:rPr>
              <a:t>i2c protocol is used to interface </a:t>
            </a:r>
            <a:r>
              <a:rPr lang="en-US" sz="2600" err="1">
                <a:cs typeface="Calibri"/>
              </a:rPr>
              <a:t>beaglebone</a:t>
            </a:r>
            <a:r>
              <a:rPr lang="en-US" sz="2600">
                <a:cs typeface="Calibri"/>
              </a:rPr>
              <a:t> black</a:t>
            </a:r>
          </a:p>
          <a:p>
            <a:r>
              <a:rPr lang="en-US" sz="2600">
                <a:cs typeface="Calibri"/>
              </a:rPr>
              <a:t>We are using i2c-2 bus of the </a:t>
            </a:r>
            <a:r>
              <a:rPr lang="en-US" sz="2600" err="1">
                <a:cs typeface="Calibri"/>
              </a:rPr>
              <a:t>beaglebone</a:t>
            </a:r>
            <a:r>
              <a:rPr lang="en-US" sz="2600">
                <a:cs typeface="Calibri"/>
              </a:rPr>
              <a:t> black to interface with lcd display</a:t>
            </a:r>
          </a:p>
          <a:p>
            <a:r>
              <a:rPr lang="en-US" sz="2600" err="1">
                <a:cs typeface="Calibri"/>
              </a:rPr>
              <a:t>Beaglebone</a:t>
            </a:r>
            <a:r>
              <a:rPr lang="en-US" sz="2600">
                <a:cs typeface="Calibri"/>
              </a:rPr>
              <a:t> black has three i2c buses: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/>
              </a:rPr>
              <a:t>i2c0: Not exposed in the expansion headers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/>
              </a:rPr>
              <a:t>i2c1: pins P9 17,18 (and 24,26)</a:t>
            </a:r>
          </a:p>
          <a:p>
            <a:pPr marL="514350" indent="-514350">
              <a:buAutoNum type="romanLcPeriod"/>
            </a:pPr>
            <a:r>
              <a:rPr lang="en-US" sz="2600">
                <a:cs typeface="Calibri"/>
              </a:rPr>
              <a:t>i2c2: pins P9 19,20 (and 21,22)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6B3C4597-DD46-4BFC-B999-C52879B95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632B59AC-0160-4F1D-934F-B7D8B6AE4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272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20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D101-9A97-403E-A475-A43B7CC5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56" y="956469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600">
                <a:cs typeface="Calibri" panose="020F0502020204030204"/>
              </a:rPr>
              <a:t>LCD DISPLAY</a:t>
            </a:r>
          </a:p>
          <a:p>
            <a:pPr marL="0" indent="0">
              <a:buNone/>
            </a:pPr>
            <a:endParaRPr lang="en-US" sz="2600">
              <a:cs typeface="Calibri" panose="020F0502020204030204"/>
            </a:endParaRPr>
          </a:p>
          <a:p>
            <a:r>
              <a:rPr lang="en-US" sz="2600">
                <a:cs typeface="Calibri" panose="020F0502020204030204"/>
              </a:rPr>
              <a:t>16*2 LCD display is used in our project</a:t>
            </a:r>
          </a:p>
          <a:p>
            <a:r>
              <a:rPr lang="en-US" sz="2600">
                <a:cs typeface="Calibri" panose="020F0502020204030204"/>
              </a:rPr>
              <a:t>It consists of two rows and can print 16 characters in each row</a:t>
            </a:r>
          </a:p>
          <a:p>
            <a:r>
              <a:rPr lang="en-US" sz="2600">
                <a:cs typeface="Calibri" panose="020F0502020204030204"/>
              </a:rPr>
              <a:t>i2C communication protocol is used for interfacing lcd with </a:t>
            </a:r>
            <a:r>
              <a:rPr lang="en-US" sz="2600" err="1">
                <a:cs typeface="Calibri" panose="020F0502020204030204"/>
              </a:rPr>
              <a:t>bbb</a:t>
            </a:r>
            <a:endParaRPr lang="en-US" sz="2600">
              <a:cs typeface="Calibri" panose="020F0502020204030204"/>
            </a:endParaRPr>
          </a:p>
          <a:p>
            <a:r>
              <a:rPr lang="en-US" sz="2600">
                <a:cs typeface="Calibri" panose="020F0502020204030204"/>
              </a:rPr>
              <a:t>Operating voltage is 5V</a:t>
            </a:r>
          </a:p>
          <a:p>
            <a:r>
              <a:rPr lang="en-US" sz="2600">
                <a:cs typeface="Calibri" panose="020F0502020204030204"/>
              </a:rPr>
              <a:t>LCD has i2C attached behind it with pcf8574 module soldered</a:t>
            </a:r>
          </a:p>
          <a:p>
            <a:r>
              <a:rPr lang="en-US" sz="2600">
                <a:cs typeface="Calibri" panose="020F0502020204030204"/>
              </a:rPr>
              <a:t>Brightness can be adjusted using the potentiometer attached to the back </a:t>
            </a:r>
          </a:p>
          <a:p>
            <a:endParaRPr lang="en-US" sz="2600">
              <a:cs typeface="Calibri" panose="020F0502020204030204"/>
            </a:endParaRPr>
          </a:p>
          <a:p>
            <a:endParaRPr lang="en-US" sz="2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489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EDBF5-D95B-4BBE-A9C3-CAEF05FD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1" y="444501"/>
            <a:ext cx="3633786" cy="60301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INTERFACING LCD WITH BEAGLEBONE BLACK</a:t>
            </a:r>
            <a:endParaRPr lang="en-US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LCD is connected to beaglebone black using connecting wires</a:t>
            </a:r>
          </a:p>
          <a:p>
            <a:r>
              <a:rPr lang="en-US">
                <a:cs typeface="Calibri" panose="020F0502020204030204"/>
              </a:rPr>
              <a:t>I2c protocol is used for the connection, thus less wires are required</a:t>
            </a:r>
            <a:endParaRPr lang="en-US" dirty="0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Interfacing is done in 4 bit modes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2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7CDE690A-FCA8-4FC5-BDA5-7CC94E66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56" y="1043106"/>
            <a:ext cx="7934324" cy="46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4ED2D45-0E12-424F-98F0-D437A31E3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666" y="1137841"/>
            <a:ext cx="9791700" cy="666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8D3FD-EA0B-4B0B-A404-062E74E10C0E}"/>
              </a:ext>
            </a:extLst>
          </p:cNvPr>
          <p:cNvSpPr txBox="1"/>
          <p:nvPr/>
        </p:nvSpPr>
        <p:spPr>
          <a:xfrm>
            <a:off x="1295401" y="2069307"/>
            <a:ext cx="958929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DL: Interface data length control bit </a:t>
            </a:r>
            <a:endParaRPr lang="en-US" sz="2400">
              <a:cs typeface="Calibri"/>
            </a:endParaRPr>
          </a:p>
          <a:p>
            <a:r>
              <a:rPr lang="en-US" sz="2400"/>
              <a:t>When DL = "High", it means 8-bit bus mode with MPU. </a:t>
            </a:r>
            <a:endParaRPr lang="en-US" sz="2400">
              <a:cs typeface="Calibri"/>
            </a:endParaRPr>
          </a:p>
          <a:p>
            <a:r>
              <a:rPr lang="en-US" sz="2400"/>
              <a:t>When DL = "Low", it means 4-bit bus mode with MPU.</a:t>
            </a:r>
            <a:endParaRPr lang="en-US" sz="2400">
              <a:cs typeface="Calibri"/>
            </a:endParaRPr>
          </a:p>
          <a:p>
            <a:r>
              <a:rPr lang="en-US" sz="2400"/>
              <a:t>When 4-bit bus mode, it needs to transfer 4-bit data by two times. </a:t>
            </a:r>
            <a:endParaRPr lang="en-US" sz="2400">
              <a:cs typeface="Calibri"/>
            </a:endParaRPr>
          </a:p>
          <a:p>
            <a:endParaRPr lang="en-US" sz="2400" dirty="0"/>
          </a:p>
          <a:p>
            <a:r>
              <a:rPr lang="en-US" sz="2400"/>
              <a:t>N: Display line number control bit </a:t>
            </a:r>
            <a:endParaRPr lang="en-US" sz="2400">
              <a:cs typeface="Calibri"/>
            </a:endParaRPr>
          </a:p>
          <a:p>
            <a:r>
              <a:rPr lang="en-US" sz="2400"/>
              <a:t>When N = "Low", it means 1-line display mode. </a:t>
            </a:r>
            <a:endParaRPr lang="en-US" sz="2400">
              <a:cs typeface="Calibri"/>
            </a:endParaRPr>
          </a:p>
          <a:p>
            <a:r>
              <a:rPr lang="en-US" sz="2400"/>
              <a:t>When N = "High", 2-line display mode is set. </a:t>
            </a:r>
            <a:endParaRPr lang="en-US" sz="2400">
              <a:cs typeface="Calibri"/>
            </a:endParaRPr>
          </a:p>
          <a:p>
            <a:endParaRPr lang="en-US" sz="2400" dirty="0"/>
          </a:p>
          <a:p>
            <a:r>
              <a:rPr lang="en-US" sz="2400"/>
              <a:t>F: Display font type control bit </a:t>
            </a:r>
            <a:endParaRPr lang="en-US" sz="2400">
              <a:cs typeface="Calibri"/>
            </a:endParaRPr>
          </a:p>
          <a:p>
            <a:r>
              <a:rPr lang="en-US" sz="2400"/>
              <a:t>When F = "Low", it means 5 x 8 dots format display mode </a:t>
            </a:r>
            <a:endParaRPr lang="en-US" sz="2400">
              <a:cs typeface="Calibri"/>
            </a:endParaRPr>
          </a:p>
          <a:p>
            <a:r>
              <a:rPr lang="en-US" sz="2400"/>
              <a:t>When F = "High", 5 x11 dots format display mode.</a:t>
            </a:r>
            <a:endParaRPr lang="en-US" sz="24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C385E-258C-4E5F-B03D-08A6D1E77761}"/>
              </a:ext>
            </a:extLst>
          </p:cNvPr>
          <p:cNvSpPr txBox="1"/>
          <p:nvPr/>
        </p:nvSpPr>
        <p:spPr>
          <a:xfrm>
            <a:off x="1045369" y="319087"/>
            <a:ext cx="71366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INTERFACING IN 4 BIT MODE</a:t>
            </a:r>
          </a:p>
        </p:txBody>
      </p:sp>
    </p:spTree>
    <p:extLst>
      <p:ext uri="{BB962C8B-B14F-4D97-AF65-F5344CB8AC3E}">
        <p14:creationId xmlns:p14="http://schemas.microsoft.com/office/powerpoint/2010/main" val="85456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AD1C9-16BF-4A65-9308-67082D301180}"/>
              </a:ext>
            </a:extLst>
          </p:cNvPr>
          <p:cNvSpPr txBox="1"/>
          <p:nvPr/>
        </p:nvSpPr>
        <p:spPr>
          <a:xfrm>
            <a:off x="461962" y="2128836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cs typeface="Calibri"/>
              </a:rPr>
              <a:t>SCHEMATIC </a:t>
            </a:r>
            <a:r>
              <a:rPr lang="en-US" sz="3000">
                <a:cs typeface="Calibri"/>
              </a:rPr>
              <a:t>CAPTURE</a:t>
            </a:r>
            <a:endParaRPr lang="en-US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AE611B5-E20B-4768-BB0D-3BB91425F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12" y="360364"/>
            <a:ext cx="9408318" cy="5376860"/>
          </a:xfrm>
        </p:spPr>
      </p:pic>
    </p:spTree>
    <p:extLst>
      <p:ext uri="{BB962C8B-B14F-4D97-AF65-F5344CB8AC3E}">
        <p14:creationId xmlns:p14="http://schemas.microsoft.com/office/powerpoint/2010/main" val="393708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1296</cp:revision>
  <dcterms:created xsi:type="dcterms:W3CDTF">2020-11-21T00:36:24Z</dcterms:created>
  <dcterms:modified xsi:type="dcterms:W3CDTF">2020-11-22T07:44:18Z</dcterms:modified>
</cp:coreProperties>
</file>